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6" r:id="rId9"/>
    <p:sldId id="267" r:id="rId10"/>
    <p:sldId id="265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5" r:id="rId78"/>
    <p:sldId id="288" r:id="rId79"/>
    <p:sldId id="348" r:id="rId80"/>
    <p:sldId id="349" r:id="rId81"/>
    <p:sldId id="350" r:id="rId82"/>
    <p:sldId id="347" r:id="rId83"/>
    <p:sldId id="346" r:id="rId84"/>
    <p:sldId id="351" r:id="rId85"/>
    <p:sldId id="352" r:id="rId86"/>
    <p:sldId id="353" r:id="rId87"/>
    <p:sldId id="354" r:id="rId88"/>
    <p:sldId id="355" r:id="rId89"/>
    <p:sldId id="360" r:id="rId90"/>
    <p:sldId id="356" r:id="rId91"/>
    <p:sldId id="357" r:id="rId92"/>
    <p:sldId id="358" r:id="rId93"/>
    <p:sldId id="359" r:id="rId94"/>
    <p:sldId id="361" r:id="rId95"/>
    <p:sldId id="362" r:id="rId96"/>
    <p:sldId id="262" r:id="rId9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63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A82C8-9B78-4E93-8B0C-3E8D0FEA1AA1}" type="datetimeFigureOut">
              <a:rPr lang="id-ID" smtClean="0"/>
              <a:t>18/04/2021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974B0-FF1A-4101-B202-2CF21EED74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845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51D2-14FC-41C8-8E15-A2742F104592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691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B4AB-6960-4865-A106-D30D8FCC3BD6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983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3517-BB12-4872-9F47-B6223004D061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9321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4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A0B8-AECC-4BEE-B245-DD0219C4424F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7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2C68-DCF4-42BA-B0A8-73A447F93681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719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F778-2D3E-4AE7-B52D-BCACBAF6209F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696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9A06-BF16-4CF9-BCAB-CFD18C2F518E}" type="datetime1">
              <a:rPr lang="id-ID" smtClean="0"/>
              <a:t>18/04/2021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524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83DC-FCE3-440B-859D-139AB3EA7012}" type="datetime1">
              <a:rPr lang="id-ID" smtClean="0"/>
              <a:t>18/04/2021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742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72BA-993E-4A03-B6B9-9EA22A0FCD2C}" type="datetime1">
              <a:rPr lang="id-ID" smtClean="0"/>
              <a:t>18/04/2021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473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E5574-F316-45FA-ACFE-D22B858FB936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002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8878-BA09-4C8B-B0AA-400F88C0135C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885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C7B22-0434-4B12-AEA4-4CC6584EAC4B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6B6F6-DAF4-4E5C-A984-91DBE56F64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122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hrer/public-hosting/blob/master/how_CNNs_work.pptx?raw=true" TargetMode="External"/><Relationship Id="rId2" Type="http://schemas.openxmlformats.org/officeDocument/2006/relationships/hyperlink" Target="http://introtodeeplearning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B8T_zN7ZC0" TargetMode="External"/><Relationship Id="rId2" Type="http://schemas.openxmlformats.org/officeDocument/2006/relationships/hyperlink" Target="https://github.com/brohrer/public-hosting/blob/master/how_CNNs_work.pptx?raw=tru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2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0.emf"/><Relationship Id="rId7" Type="http://schemas.openxmlformats.org/officeDocument/2006/relationships/image" Target="../media/image30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emf"/><Relationship Id="rId5" Type="http://schemas.openxmlformats.org/officeDocument/2006/relationships/image" Target="../media/image49.emf"/><Relationship Id="rId4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8.emf"/><Relationship Id="rId7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emf"/><Relationship Id="rId4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ma7D8hnZd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emf"/><Relationship Id="rId5" Type="http://schemas.openxmlformats.org/officeDocument/2006/relationships/image" Target="../media/image51.emf"/><Relationship Id="rId4" Type="http://schemas.openxmlformats.org/officeDocument/2006/relationships/image" Target="../media/image4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emf"/><Relationship Id="rId5" Type="http://schemas.openxmlformats.org/officeDocument/2006/relationships/image" Target="../media/image51.emf"/><Relationship Id="rId4" Type="http://schemas.openxmlformats.org/officeDocument/2006/relationships/image" Target="../media/image4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51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emf"/><Relationship Id="rId5" Type="http://schemas.openxmlformats.org/officeDocument/2006/relationships/image" Target="../media/image50.emf"/><Relationship Id="rId4" Type="http://schemas.openxmlformats.org/officeDocument/2006/relationships/image" Target="../media/image6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964" y="1181528"/>
            <a:ext cx="9770724" cy="1078787"/>
          </a:xfrm>
        </p:spPr>
        <p:txBody>
          <a:bodyPr/>
          <a:lstStyle/>
          <a:p>
            <a:r>
              <a:rPr lang="id-ID" dirty="0" smtClean="0"/>
              <a:t>Convolutional Neural Networks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1151"/>
            <a:ext cx="9294688" cy="3226085"/>
          </a:xfrm>
        </p:spPr>
        <p:txBody>
          <a:bodyPr>
            <a:normAutofit/>
          </a:bodyPr>
          <a:lstStyle/>
          <a:p>
            <a:r>
              <a:rPr lang="id-ID" dirty="0" smtClean="0"/>
              <a:t>Banyak diambil dari MIT Introduction to Deep Learning </a:t>
            </a:r>
          </a:p>
          <a:p>
            <a:r>
              <a:rPr lang="id-ID" dirty="0" smtClean="0"/>
              <a:t>Lecture 3 Deep Computer Vision</a:t>
            </a:r>
          </a:p>
          <a:p>
            <a:r>
              <a:rPr lang="id-ID" dirty="0" smtClean="0">
                <a:hlinkClick r:id="rId2"/>
              </a:rPr>
              <a:t>http://introtodeeplearning.com/</a:t>
            </a:r>
            <a:endParaRPr lang="id-ID" dirty="0" smtClean="0"/>
          </a:p>
          <a:p>
            <a:r>
              <a:rPr lang="id-ID" dirty="0" smtClean="0"/>
              <a:t>dan</a:t>
            </a:r>
          </a:p>
          <a:p>
            <a:r>
              <a:rPr lang="en-US" dirty="0" smtClean="0"/>
              <a:t>Brandon Rohrer. How convolutional neural networks work</a:t>
            </a:r>
            <a:endParaRPr lang="id-ID" dirty="0" smtClean="0"/>
          </a:p>
          <a:p>
            <a:r>
              <a:rPr lang="id-ID" u="sng" dirty="0" smtClean="0">
                <a:hlinkClick r:id="rId3"/>
              </a:rPr>
              <a:t>https://github.com/brohrer/public-hosting/blob/master/how_CNNs_work.pptx?raw=true</a:t>
            </a:r>
            <a:endParaRPr lang="id-ID" u="sng" dirty="0" smtClean="0"/>
          </a:p>
          <a:p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55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Spatial Invariant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 bisa mngenalo input vektor seperti angka tulisan tangan tsb, atau </a:t>
            </a:r>
            <a:r>
              <a:rPr lang="id-ID" i="1" dirty="0" smtClean="0"/>
              <a:t>vector input</a:t>
            </a:r>
            <a:r>
              <a:rPr lang="id-ID" dirty="0" smtClean="0"/>
              <a:t> secara umum. Namun tidak shift invariant.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10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53" y="2912929"/>
            <a:ext cx="4004777" cy="281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23" y="3479384"/>
            <a:ext cx="1551927" cy="12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Spatial Invariant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MNIST dataset: dataset tulisan tangan angka / digit 0 – 9. Tidak ada shift invariant.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11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45" y="2224086"/>
            <a:ext cx="7173890" cy="4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Spatial Invariant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Beberapa variasi lain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53" y="2290239"/>
            <a:ext cx="10213949" cy="3766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2472" y="5866544"/>
            <a:ext cx="339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 smtClean="0"/>
              <a:t>Li/Johnson/yeung CS231n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96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Ekstraksi Fitur dan Convolution: Contoh Sederhana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Sebuah Arsitektur untuk Banyak Aplikasi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42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MLP tdk Efektif unt Obyek dg Info Spatial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06438" cy="4351338"/>
          </a:xfrm>
        </p:spPr>
        <p:txBody>
          <a:bodyPr/>
          <a:lstStyle/>
          <a:p>
            <a:r>
              <a:rPr lang="id-ID" dirty="0" smtClean="0"/>
              <a:t>Pada jaringan yang fully conectted spt MLP</a:t>
            </a:r>
          </a:p>
          <a:p>
            <a:r>
              <a:rPr lang="id-ID" dirty="0" smtClean="0"/>
              <a:t>Untuk input berupa image 2D</a:t>
            </a:r>
          </a:p>
          <a:p>
            <a:pPr lvl="1"/>
            <a:r>
              <a:rPr lang="id-ID" dirty="0" smtClean="0"/>
              <a:t>Informasi spatial hilang, karena flattening menjadi vektor 1D pada input layer (hasil kurang efektif). </a:t>
            </a:r>
          </a:p>
          <a:p>
            <a:pPr lvl="1"/>
            <a:r>
              <a:rPr lang="id-ID" dirty="0" smtClean="0"/>
              <a:t>Parameter sangat sangat banyak (proses kurang efisein, a.l. lambat)</a:t>
            </a:r>
          </a:p>
          <a:p>
            <a:r>
              <a:rPr lang="id-ID" dirty="0" smtClean="0"/>
              <a:t>Bagaimana cara memasukkan informasi spatial?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04" y="2939001"/>
            <a:ext cx="4972899" cy="359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MLP tdk Efektif unt Obyek dg Info Spatial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15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17" y="2491568"/>
            <a:ext cx="680043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Menggunakan Struktur Spatial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16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504"/>
            <a:ext cx="10558401" cy="44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Menggunakan Struktur Spatial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Proses scanning. Potongan/patch di input layer digeser ke kanan.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17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4" y="2787083"/>
            <a:ext cx="11390151" cy="32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84" y="4250179"/>
            <a:ext cx="7810516" cy="2471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Menggunakan Filter untuk Mengekstrak Fitur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4659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id-ID" dirty="0" smtClean="0"/>
              <a:t>Menggunakan filter (yaitu sehimpunan bobot) untuk mengekstrak fitur lokal.</a:t>
            </a:r>
          </a:p>
          <a:p>
            <a:pPr marL="514350" indent="-514350">
              <a:buAutoNum type="arabicPeriod"/>
            </a:pPr>
            <a:r>
              <a:rPr lang="id-ID" dirty="0" smtClean="0"/>
              <a:t>Gunakan berbagai filter (himpunan bobot) yg berbeda, unt menghasilkan berbagai kombinasi hiden layer.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id-ID" dirty="0" smtClean="0"/>
              <a:t>Dalam satu siklus scanning, potongan digeser (scanning/convolution) menggunakan himpunan bobot (filter) yg nilainya sama (parameter sharing).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2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Ekstraksi Fitur dengan Convolution/Scanning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19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8" y="1580052"/>
            <a:ext cx="10689404" cy="51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Ekstraksi Fitur dan Convolution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Sebuah Arsitektur untuk Banyak Aplikasi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41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Ekstraksi Fitur dan Convolution: Contoh Kasus Sederhana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Sebuah Arsitektur untuk Banyak Aplikasi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8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625" y="914400"/>
            <a:ext cx="9419690" cy="5242015"/>
          </a:xfrm>
        </p:spPr>
        <p:txBody>
          <a:bodyPr/>
          <a:lstStyle/>
          <a:p>
            <a:r>
              <a:rPr lang="id-ID" dirty="0" smtClean="0"/>
              <a:t>Contoh kasus sederhana ini diambil dari </a:t>
            </a:r>
          </a:p>
          <a:p>
            <a:pPr marL="0" indent="0">
              <a:buNone/>
            </a:pPr>
            <a:r>
              <a:rPr lang="id-ID" dirty="0" smtClean="0"/>
              <a:t>   </a:t>
            </a:r>
            <a:r>
              <a:rPr lang="en-US" dirty="0" smtClean="0"/>
              <a:t>Brandon Rohrer. How convolutional neural networks work</a:t>
            </a:r>
            <a:endParaRPr lang="id-ID" dirty="0" smtClean="0"/>
          </a:p>
          <a:p>
            <a:pPr marL="0" indent="0">
              <a:buNone/>
            </a:pPr>
            <a:endParaRPr lang="id-ID" dirty="0" smtClean="0"/>
          </a:p>
          <a:p>
            <a:r>
              <a:rPr lang="id-ID" dirty="0" smtClean="0"/>
              <a:t>Slides</a:t>
            </a:r>
            <a:endParaRPr lang="id-ID" dirty="0" smtClean="0"/>
          </a:p>
          <a:p>
            <a:pPr marL="0" indent="0">
              <a:buNone/>
            </a:pPr>
            <a:r>
              <a:rPr lang="id-ID" u="sng" dirty="0">
                <a:hlinkClick r:id="rId2"/>
              </a:rPr>
              <a:t>https://</a:t>
            </a:r>
            <a:r>
              <a:rPr lang="id-ID" u="sng" dirty="0" smtClean="0">
                <a:hlinkClick r:id="rId2"/>
              </a:rPr>
              <a:t>github.com/brohrer/public-hosting/blob/master/how_CNNs_work.pptx?raw=true</a:t>
            </a:r>
            <a:endParaRPr lang="id-ID" u="sng" dirty="0" smtClean="0"/>
          </a:p>
          <a:p>
            <a:pPr marL="0" indent="0">
              <a:buNone/>
            </a:pPr>
            <a:endParaRPr lang="id-ID" dirty="0" smtClean="0"/>
          </a:p>
          <a:p>
            <a:r>
              <a:rPr lang="id-ID" dirty="0" smtClean="0"/>
              <a:t>Video</a:t>
            </a:r>
          </a:p>
          <a:p>
            <a:pPr marL="0" indent="0">
              <a:buNone/>
            </a:pPr>
            <a:r>
              <a:rPr lang="id-ID" dirty="0" smtClean="0">
                <a:hlinkClick r:id="rId3"/>
              </a:rPr>
              <a:t>https://youtu.be/JB8T_zN7ZC0</a:t>
            </a:r>
            <a:endParaRPr lang="id-ID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80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6288" y="3168885"/>
            <a:ext cx="236742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 </a:t>
            </a:r>
            <a:r>
              <a:rPr lang="en-US" sz="4313" dirty="0">
                <a:solidFill>
                  <a:srgbClr val="002060"/>
                </a:solidFill>
              </a:rPr>
              <a:t>or</a:t>
            </a:r>
            <a:r>
              <a:rPr lang="en-US" sz="705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228448" y="2980788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342142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1233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1558" y="1189494"/>
            <a:ext cx="11653523" cy="724143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61" y="3145779"/>
            <a:ext cx="1354756" cy="1313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65664" y="2128962"/>
            <a:ext cx="2667575" cy="101831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359676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93" y="3833685"/>
            <a:ext cx="1354756" cy="1313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93" y="1726440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98973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1266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175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83481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98973" y="3653106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1266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175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3482" y="3877213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3201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67" y="1710853"/>
            <a:ext cx="1354756" cy="1313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49" y="1713962"/>
            <a:ext cx="1354756" cy="13134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708" y="1710853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31710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245404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94495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16217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41829" y="4325425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255523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204614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26337" y="4549531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537" y="3472528"/>
            <a:ext cx="146230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0905" y="3472528"/>
            <a:ext cx="1049247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114" y="3467713"/>
            <a:ext cx="1054890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7273" y="3454412"/>
            <a:ext cx="118620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25" y="1710853"/>
            <a:ext cx="1354756" cy="13134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52" y="4474829"/>
            <a:ext cx="1354756" cy="13134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667" y="4474829"/>
            <a:ext cx="1354756" cy="13134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49" y="4474829"/>
            <a:ext cx="1354756" cy="13134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708" y="4474829"/>
            <a:ext cx="1354756" cy="1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341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666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30" y="1507186"/>
            <a:ext cx="4407422" cy="4273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252123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4873" y="2080829"/>
            <a:ext cx="1445702" cy="299148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122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5865" y="792906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389770" y="1426531"/>
            <a:ext cx="4096096" cy="95664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467105" y="1426531"/>
            <a:ext cx="2117062" cy="133004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2552" y="5594582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384443" y="5010172"/>
            <a:ext cx="4098109" cy="118280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463791" y="4263882"/>
            <a:ext cx="1723867" cy="196432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84863" y="2955424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276379" y="3142622"/>
            <a:ext cx="2208484" cy="44642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466102" y="3589049"/>
            <a:ext cx="2095067" cy="67483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389770" y="238317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14147" y="275668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89770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187658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6790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61168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157790" y="1426531"/>
            <a:ext cx="3328075" cy="169050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467105" y="1426531"/>
            <a:ext cx="1323644" cy="207911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32024" y="3589049"/>
            <a:ext cx="2152839" cy="66167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466102" y="3150420"/>
            <a:ext cx="2095067" cy="43862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36791" y="4276311"/>
            <a:ext cx="3345762" cy="195189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463791" y="5008963"/>
            <a:ext cx="2470888" cy="121924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Dasar Feed Forward Network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Convolutional Neural Network biasanya disingkat CovNet atau CNN</a:t>
            </a:r>
          </a:p>
          <a:p>
            <a:r>
              <a:rPr lang="id-ID" dirty="0" smtClean="0"/>
              <a:t>Ada yang menyebut sebagai “scanning for patterns/objects”</a:t>
            </a:r>
          </a:p>
          <a:p>
            <a:r>
              <a:rPr lang="id-ID" dirty="0" smtClean="0"/>
              <a:t>Kita akan lihat bahwa proses utama pada CNN yaitu “pelilitan” (convolutioning) ini adalah juga proses “pemindaian” (scanning). </a:t>
            </a:r>
          </a:p>
          <a:p>
            <a:r>
              <a:rPr lang="id-ID" dirty="0" smtClean="0"/>
              <a:t>CNN merupakan sebuah feed forward nework (FFN), sebagaimana MLP.</a:t>
            </a:r>
          </a:p>
          <a:p>
            <a:r>
              <a:rPr lang="id-ID" dirty="0" smtClean="0"/>
              <a:t>Dalam sebuah FFN, ada tiga bagian utama yaotu </a:t>
            </a:r>
          </a:p>
          <a:p>
            <a:pPr lvl="1"/>
            <a:r>
              <a:rPr lang="id-ID" dirty="0" smtClean="0"/>
              <a:t>Sebuah input layer</a:t>
            </a:r>
          </a:p>
          <a:p>
            <a:pPr lvl="1"/>
            <a:r>
              <a:rPr lang="id-ID" dirty="0" smtClean="0"/>
              <a:t>Satu atau lebih hidden layer</a:t>
            </a:r>
          </a:p>
          <a:p>
            <a:pPr lvl="1"/>
            <a:r>
              <a:rPr lang="id-ID" dirty="0" smtClean="0"/>
              <a:t>Sebuah output layer</a:t>
            </a:r>
          </a:p>
          <a:p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15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66" y="2567678"/>
            <a:ext cx="2358810" cy="2287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98" y="2567677"/>
            <a:ext cx="2358810" cy="228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09" y="2567678"/>
            <a:ext cx="2358810" cy="228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26998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3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3354298"/>
            <a:ext cx="1195233" cy="1116267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141829" y="2315553"/>
            <a:ext cx="2539870" cy="215501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46596" y="1113236"/>
            <a:ext cx="2539870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99575" y="4101319"/>
            <a:ext cx="1195233" cy="1120531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394808" y="2233767"/>
            <a:ext cx="0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169147" y="2233767"/>
            <a:ext cx="30429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4848339"/>
            <a:ext cx="1195233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4065185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2" y="2315553"/>
            <a:ext cx="4110815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6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4848339"/>
            <a:ext cx="1120531" cy="1120531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573085" y="2315553"/>
            <a:ext cx="4108614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52554" y="1113236"/>
            <a:ext cx="4033912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1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75" y="2980788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378" y="-3144782"/>
            <a:ext cx="13147564" cy="131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3258644"/>
          </a:xfrm>
        </p:spPr>
        <p:txBody>
          <a:bodyPr/>
          <a:lstStyle/>
          <a:p>
            <a:pPr marL="728314" indent="-728314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28314" indent="-728314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28314" indent="-728314">
              <a:buAutoNum type="arabicPeriod"/>
            </a:pPr>
            <a:r>
              <a:rPr lang="en-US" dirty="0"/>
              <a:t>Add them up.</a:t>
            </a:r>
          </a:p>
          <a:p>
            <a:pPr marL="728314" indent="-728314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327135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Dasar Feed Forward Network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Dimana komputasi terjadi pada layer yang “dihubungkan” (connected) dengan layer sebelumnya. Hubungan (connection) itu artinya adalah adanya parameter (berupa matriks bobot).</a:t>
            </a:r>
          </a:p>
          <a:p>
            <a:r>
              <a:rPr lang="id-ID" dirty="0" smtClean="0"/>
              <a:t>Komputasi terjadi pada hidden layer.</a:t>
            </a:r>
          </a:p>
          <a:p>
            <a:r>
              <a:rPr lang="id-ID" dirty="0" smtClean="0"/>
              <a:t>Proses utama FDD adalah ada hidden layer, yang merupakan pembelajaran fitur (feature learning). </a:t>
            </a:r>
          </a:p>
          <a:p>
            <a:r>
              <a:rPr lang="id-ID" dirty="0" smtClean="0"/>
              <a:t>Artinya model yang dihasilkan akan mentransformasikan setiap vektor fitur asli dari obyek menjadi 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8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47" y="1340707"/>
            <a:ext cx="2262751" cy="2194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688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82" y="1340496"/>
            <a:ext cx="2307425" cy="22379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74825" y="126784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6479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36567" y="2172350"/>
            <a:ext cx="739516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0445" y="1729032"/>
            <a:ext cx="739201" cy="17908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11966" y="1267845"/>
            <a:ext cx="2506601" cy="45641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4825" y="1675374"/>
            <a:ext cx="2625554" cy="4799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462154" y="131565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50" y="1304978"/>
            <a:ext cx="2283679" cy="2214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506" y="126105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45608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28125" y="2172350"/>
            <a:ext cx="347957" cy="171164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45029" y="1729032"/>
            <a:ext cx="354618" cy="182326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08281" y="1270074"/>
            <a:ext cx="2110286" cy="45418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95188" y="1693113"/>
            <a:ext cx="2205191" cy="46222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08324" y="127879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15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03" y="1285307"/>
            <a:ext cx="2287305" cy="2218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6968" y="1670137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15804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48744" y="2172351"/>
            <a:ext cx="1127339" cy="204804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15803" y="1729032"/>
            <a:ext cx="1083844" cy="215016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44958" y="1667097"/>
            <a:ext cx="2973610" cy="5716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1328" y="2120907"/>
            <a:ext cx="2649052" cy="3443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652589" y="2022469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298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78" y="1315146"/>
            <a:ext cx="2301530" cy="2232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2185" y="167111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76040" y="3877212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3874" y="2172351"/>
            <a:ext cx="722208" cy="20648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73728" y="1729032"/>
            <a:ext cx="725919" cy="21687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10756" y="1671116"/>
            <a:ext cx="2707812" cy="531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10756" y="2103174"/>
            <a:ext cx="2389624" cy="521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442002" y="205414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993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3" y="1262640"/>
            <a:ext cx="2327332" cy="22572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842" y="166559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898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19555" y="2172352"/>
            <a:ext cx="356527" cy="202679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52766" y="1729033"/>
            <a:ext cx="346880" cy="21501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17651" y="1665590"/>
            <a:ext cx="2100916" cy="586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70949" y="2081259"/>
            <a:ext cx="1829431" cy="7408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12250" y="2033161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696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31" y="1278794"/>
            <a:ext cx="2297471" cy="22282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58809" y="2056312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2763" y="4258236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76974" y="2172352"/>
            <a:ext cx="1099109" cy="24381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8507" y="1729033"/>
            <a:ext cx="1111139" cy="252920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79120" y="1724258"/>
            <a:ext cx="3339448" cy="33205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4062" y="2155338"/>
            <a:ext cx="2616317" cy="3280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703633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99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280752"/>
            <a:ext cx="2294021" cy="2224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61801" y="205142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4894" y="4278264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7411" y="2172352"/>
            <a:ext cx="718672" cy="246803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1927" y="1729034"/>
            <a:ext cx="737720" cy="255573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61800" y="1724259"/>
            <a:ext cx="2956767" cy="32511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373528" y="2155339"/>
            <a:ext cx="2226852" cy="308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431514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3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127" y="1307364"/>
            <a:ext cx="2297381" cy="22281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05364" y="206488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412" y="4244556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41409" y="2172351"/>
            <a:ext cx="334674" cy="207220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61126" y="1729033"/>
            <a:ext cx="338521" cy="25155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23934" y="1723187"/>
            <a:ext cx="1924810" cy="3416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23935" y="2151916"/>
            <a:ext cx="2294633" cy="3450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212250" y="2808174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6429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45" y="3125982"/>
            <a:ext cx="3390227" cy="32868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13" y="1395068"/>
            <a:ext cx="1320964" cy="12811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blipFill>
                <a:blip r:embed="rId6"/>
                <a:stretch>
                  <a:fillRect t="-177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399847" y="1801004"/>
            <a:ext cx="372269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859976" y="2233767"/>
            <a:ext cx="2912140" cy="20169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89277" y="1786796"/>
            <a:ext cx="2899955" cy="210042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125192" y="3519856"/>
            <a:ext cx="1108295" cy="108822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83387" y="3519856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079044" y="4640387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Dasar Feed Forward Network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Shg pada prinsipnya dapat dibagi menjadi 5 bagian</a:t>
            </a:r>
          </a:p>
          <a:p>
            <a:pPr lvl="1"/>
            <a:r>
              <a:rPr lang="id-ID" dirty="0" smtClean="0"/>
              <a:t>A: input </a:t>
            </a:r>
          </a:p>
          <a:p>
            <a:pPr lvl="1"/>
            <a:r>
              <a:rPr lang="id-ID" dirty="0" smtClean="0"/>
              <a:t>B: pembelajaran fitur (dalam hidden layers)</a:t>
            </a:r>
          </a:p>
          <a:p>
            <a:pPr lvl="1"/>
            <a:r>
              <a:rPr lang="id-ID" dirty="0" smtClean="0"/>
              <a:t>C: output pembelajaran fitur</a:t>
            </a:r>
          </a:p>
          <a:p>
            <a:pPr lvl="1"/>
            <a:r>
              <a:rPr lang="id-ID" dirty="0" smtClean="0"/>
              <a:t>D: task pengguna hasil proses pembelajaran fitur. Untuk image misalnya bisa klasifikasi, segmentasi, atau deteksi obyek.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19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315150"/>
            <a:ext cx="2315764" cy="22459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6215" y="424320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36499" y="2172350"/>
            <a:ext cx="339583" cy="240973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76815" y="1729033"/>
            <a:ext cx="322832" cy="258499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312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55" y="1334058"/>
            <a:ext cx="2300147" cy="2230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8950" y="1255421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722325" y="4252353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675652" y="1724259"/>
            <a:ext cx="415294" cy="252065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10792" y="2155338"/>
            <a:ext cx="406357" cy="245396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791375" y="1258609"/>
            <a:ext cx="2127192" cy="46565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88951" y="1687480"/>
            <a:ext cx="2211429" cy="46785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194944" y="1310623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047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893" y="1327624"/>
            <a:ext cx="2307869" cy="2238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27" y="3113070"/>
            <a:ext cx="3330835" cy="3229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58" y="1266553"/>
            <a:ext cx="1572624" cy="1525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=.55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blipFill>
                <a:blip r:embed="rId6"/>
                <a:stretch>
                  <a:fillRect t="-177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399847" y="1801004"/>
            <a:ext cx="563950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603307" y="2233767"/>
            <a:ext cx="2360490" cy="261457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233487" y="1786796"/>
            <a:ext cx="2155745" cy="27633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8859977" y="4192175"/>
            <a:ext cx="1108295" cy="1029675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084083" y="4474829"/>
            <a:ext cx="93408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196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sz="176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186" y="1267667"/>
            <a:ext cx="1584896" cy="1537147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525505" y="5221850"/>
            <a:ext cx="4888620" cy="12340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525505" y="4192175"/>
            <a:ext cx="4888620" cy="325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9" y="1113236"/>
            <a:ext cx="1239664" cy="12023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5" y="2605172"/>
            <a:ext cx="3884052" cy="376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98384" y="4474829"/>
            <a:ext cx="1494041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850" y="3055489"/>
            <a:ext cx="2994523" cy="29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349662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5" y="2277394"/>
            <a:ext cx="3884585" cy="3766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47199" y="3877212"/>
            <a:ext cx="477674" cy="502912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798201" y="3553282"/>
            <a:ext cx="44820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744" y="2277393"/>
            <a:ext cx="3871072" cy="3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1038534"/>
            <a:ext cx="1239664" cy="1202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85" y="4698935"/>
            <a:ext cx="1876927" cy="187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67" y="4735463"/>
            <a:ext cx="1867552" cy="18106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174041" y="3877212"/>
            <a:ext cx="477674" cy="502912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7605" y="3130192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986" y="739726"/>
            <a:ext cx="1871870" cy="1821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681" y="5065363"/>
            <a:ext cx="1239664" cy="120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681" y="30554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985" y="2681980"/>
            <a:ext cx="1871871" cy="1867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7605" y="1113236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605" y="5088658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84" y="2738904"/>
            <a:ext cx="1867552" cy="1810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38" y="721948"/>
            <a:ext cx="1867552" cy="181062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49059" y="1413939"/>
            <a:ext cx="477674" cy="502912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348391" y="3429000"/>
            <a:ext cx="477674" cy="502912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48391" y="5391256"/>
            <a:ext cx="477674" cy="502912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404910" y="1038534"/>
            <a:ext cx="1239664" cy="120231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23681" y="3048407"/>
            <a:ext cx="1239664" cy="120231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423681" y="5065363"/>
            <a:ext cx="1239664" cy="120231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09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52" y="4664573"/>
            <a:ext cx="1080276" cy="1077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8" y="2557807"/>
            <a:ext cx="713496" cy="69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52" y="2385826"/>
            <a:ext cx="1077366" cy="1048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03" y="4875472"/>
            <a:ext cx="713496" cy="69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03" y="3718677"/>
            <a:ext cx="713496" cy="69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55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143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745113" y="3933654"/>
            <a:ext cx="274928" cy="289454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353198" y="2557807"/>
            <a:ext cx="713496" cy="692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64003" y="3714601"/>
            <a:ext cx="713496" cy="692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64003" y="4875472"/>
            <a:ext cx="713496" cy="692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81427" y="4026617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768318" y="4064843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31" y="4664573"/>
            <a:ext cx="1080276" cy="1077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2385826"/>
            <a:ext cx="1077366" cy="104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3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058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085991" y="3647403"/>
            <a:ext cx="785903" cy="827426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531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2715537"/>
          </a:xfrm>
        </p:spPr>
        <p:txBody>
          <a:bodyPr/>
          <a:lstStyle/>
          <a:p>
            <a:pPr marL="728314" indent="-728314">
              <a:buAutoNum type="arabicPeriod"/>
            </a:pPr>
            <a:r>
              <a:rPr lang="en-US" dirty="0"/>
              <a:t>Pick a window size (usually 2 or 3).</a:t>
            </a:r>
          </a:p>
          <a:p>
            <a:pPr marL="728314" indent="-728314">
              <a:buAutoNum type="arabicPeriod"/>
            </a:pPr>
            <a:r>
              <a:rPr lang="en-US" dirty="0"/>
              <a:t>Pick a stride (usually 2).</a:t>
            </a:r>
          </a:p>
          <a:p>
            <a:pPr marL="728314" indent="-728314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28314" indent="-728314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9341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Dasar Feed Forward Network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87" y="2059867"/>
            <a:ext cx="9912036" cy="3593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0277" y="5746206"/>
            <a:ext cx="32980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 smtClean="0"/>
              <a:t>Masayu Laylia Khodra. </a:t>
            </a:r>
            <a:r>
              <a:rPr lang="id-ID" sz="1100" dirty="0"/>
              <a:t>CNN: Architecture</a:t>
            </a:r>
          </a:p>
          <a:p>
            <a:r>
              <a:rPr lang="id-ID" sz="1100" dirty="0" smtClean="0"/>
              <a:t> </a:t>
            </a:r>
            <a:r>
              <a:rPr lang="id-ID" sz="1100" dirty="0" smtClean="0">
                <a:hlinkClick r:id="rId3"/>
              </a:rPr>
              <a:t>https://youtu.be/Nma7D8hnZdg</a:t>
            </a:r>
            <a:endParaRPr lang="id-ID" sz="1100" dirty="0" smtClean="0"/>
          </a:p>
          <a:p>
            <a:r>
              <a:rPr lang="id-ID" sz="1100" dirty="0" smtClean="0"/>
              <a:t>Corat coret oleh MAB</a:t>
            </a:r>
            <a:endParaRPr lang="id-ID" sz="1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32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01" y="2455435"/>
            <a:ext cx="2482221" cy="247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12044"/>
            <a:ext cx="3212189" cy="97112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239449" cy="90768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2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28" y="2456990"/>
            <a:ext cx="2502094" cy="2496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3679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257322" y="1486746"/>
            <a:ext cx="2390466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911768" cy="90524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5434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8261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03151" y="1486746"/>
            <a:ext cx="1419339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412044"/>
            <a:ext cx="2431203" cy="104339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17" y="2455433"/>
            <a:ext cx="2482606" cy="247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0315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863417" y="1487083"/>
            <a:ext cx="595923" cy="37317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369842"/>
            <a:ext cx="2954116" cy="108559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27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6990"/>
            <a:ext cx="2460263" cy="2454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2906086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86746"/>
            <a:ext cx="3361593" cy="194225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1"/>
            <a:ext cx="1222396" cy="165470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3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7873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9019" y="2906086"/>
            <a:ext cx="185966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320106" y="2308469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045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778" y="793877"/>
            <a:ext cx="1716538" cy="171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03" y="4698935"/>
            <a:ext cx="1876927" cy="1872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004" y="739726"/>
            <a:ext cx="1871870" cy="1821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003" y="2681980"/>
            <a:ext cx="1871871" cy="186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996" y="4778957"/>
            <a:ext cx="1716538" cy="1712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266" y="2759222"/>
            <a:ext cx="1717051" cy="1713358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320106" y="268311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320106" y="2233767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320106" y="4250723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46" y="2270096"/>
            <a:ext cx="1151607" cy="1149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22" y="4889958"/>
            <a:ext cx="1259209" cy="1256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23" y="2233767"/>
            <a:ext cx="1255817" cy="1221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322" y="3536804"/>
            <a:ext cx="1255818" cy="12531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842" y="4943643"/>
            <a:ext cx="1151607" cy="1149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402" y="3588625"/>
            <a:ext cx="1151950" cy="1149473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752943" y="3405505"/>
            <a:ext cx="332490" cy="1496203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38597" y="2247483"/>
            <a:ext cx="2084087" cy="389536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548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1931048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187165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383171"/>
            <a:ext cx="3794230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41558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3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Dasar Feed Forward Network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Dengan gambar lain. Bagian pembelajaran fitur dibuat “black box”, krn pada bagian Pengantar ini kita blm melihat detilnya,.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60" y="2823764"/>
            <a:ext cx="8875679" cy="3217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2274" y="6195312"/>
            <a:ext cx="5404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00" dirty="0" smtClean="0"/>
              <a:t>Gambar dari MIT. Introduction to Deep Learning: Deep Computer Vision) </a:t>
            </a:r>
          </a:p>
          <a:p>
            <a:pPr algn="r"/>
            <a:r>
              <a:rPr lang="id-ID" sz="1100" dirty="0" smtClean="0"/>
              <a:t>Corat coret oleh MAB</a:t>
            </a:r>
            <a:endParaRPr lang="id-ID" sz="1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14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4992" cy="3735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64472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2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52" y="2387628"/>
            <a:ext cx="3792091" cy="373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05534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49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2744" cy="3733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855391" y="3802511"/>
            <a:ext cx="2585246" cy="827426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1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21" y="2456746"/>
            <a:ext cx="1245882" cy="12458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07409" y="4049280"/>
            <a:ext cx="780196" cy="821418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73" y="3785502"/>
            <a:ext cx="1245882" cy="124588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1621" y="5129579"/>
            <a:ext cx="1245882" cy="12458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814131" y="2505544"/>
            <a:ext cx="2007235" cy="3867082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619" y="5128831"/>
            <a:ext cx="1250066" cy="12473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2491928"/>
            <a:ext cx="1246699" cy="121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620" y="3785501"/>
            <a:ext cx="1246700" cy="1244017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1267251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26016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41659" y="4392042"/>
            <a:ext cx="785903" cy="827426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667639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326" y="4400432"/>
            <a:ext cx="780196" cy="821418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039808" y="2298897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748285" y="4340907"/>
            <a:ext cx="559730" cy="89858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31615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10272" y="3029508"/>
            <a:ext cx="184183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108409" y="3023478"/>
            <a:ext cx="98506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04108" y="3041684"/>
            <a:ext cx="126815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3" y="2663266"/>
            <a:ext cx="2605638" cy="25262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15" y="2159065"/>
            <a:ext cx="1118921" cy="1116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415" y="4698935"/>
            <a:ext cx="1118921" cy="1116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903" y="3426417"/>
            <a:ext cx="1119256" cy="111684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8849857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56130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" y="3078668"/>
            <a:ext cx="1974073" cy="191390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360897" y="400293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055210" y="395191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33121" y="2980788"/>
            <a:ext cx="6824821" cy="2238805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914298" y="3159615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313564" y="3154840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46776" y="3169251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71187" y="3167190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70453" y="3162417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72114" y="3145849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71380" y="3141076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604591" y="3155486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654" y="2777282"/>
            <a:ext cx="641052" cy="6396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620" y="4539338"/>
            <a:ext cx="641052" cy="6396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620" y="3682212"/>
            <a:ext cx="641052" cy="6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28449" y="4001815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35" y="2748177"/>
            <a:ext cx="641052" cy="63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01" y="4510232"/>
            <a:ext cx="641052" cy="63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301" y="3653106"/>
            <a:ext cx="641052" cy="639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564" y="2159065"/>
            <a:ext cx="324800" cy="37655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151353" y="2159065"/>
            <a:ext cx="883211" cy="5891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353" y="3387850"/>
            <a:ext cx="8832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51352" y="3387850"/>
            <a:ext cx="881177" cy="26525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49318" y="4292781"/>
            <a:ext cx="883211" cy="33145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47284" y="4510233"/>
            <a:ext cx="885245" cy="1234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47284" y="5149906"/>
            <a:ext cx="885245" cy="77470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28449" y="4848340"/>
            <a:ext cx="522914" cy="301566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28449" y="2796165"/>
            <a:ext cx="597617" cy="26965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5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Ekstraksi Fitur dan Convolution: Contoh Kasus Sederhana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Sebuah Arsitektur untuk Banyak Aplikasi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77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98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CNN untuk Klasifikasi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78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29" y="1690688"/>
            <a:ext cx="10450271" cy="47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Convolutioanl Layers: Local Connectivity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79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28" y="1655224"/>
            <a:ext cx="10527272" cy="50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Pembelajaran Fitur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Pembelajaran fitur merupakan proses inti. Kita kosentrasi ke proses tsb.</a:t>
            </a:r>
          </a:p>
          <a:p>
            <a:r>
              <a:rPr lang="id-ID" dirty="0" smtClean="0"/>
              <a:t>Sebuah proses perlu memperhatikan dua hal: </a:t>
            </a:r>
          </a:p>
          <a:p>
            <a:pPr lvl="1"/>
            <a:r>
              <a:rPr lang="id-ID" dirty="0" smtClean="0"/>
              <a:t>efektivitas</a:t>
            </a:r>
          </a:p>
          <a:p>
            <a:pPr lvl="1"/>
            <a:r>
              <a:rPr lang="id-ID" dirty="0" smtClean="0"/>
              <a:t>efisiensi</a:t>
            </a:r>
          </a:p>
          <a:p>
            <a:r>
              <a:rPr lang="id-ID" dirty="0" smtClean="0"/>
              <a:t>Pada proses pembelajaran fitur </a:t>
            </a:r>
          </a:p>
          <a:p>
            <a:pPr lvl="1"/>
            <a:r>
              <a:rPr lang="id-ID" dirty="0" smtClean="0"/>
              <a:t>Efektif: menghasilkan vektor fitur yang mirip untuk obyek yang mirip, meski ada variasi, al. dengan mengandung informasi spatial.</a:t>
            </a:r>
          </a:p>
          <a:p>
            <a:pPr lvl="1"/>
            <a:r>
              <a:rPr lang="id-ID" dirty="0" smtClean="0"/>
              <a:t>Efisien: meminimalisir jumlah parameter, al. dengan parameter sharing</a:t>
            </a:r>
          </a:p>
          <a:p>
            <a:r>
              <a:rPr lang="id-ID" dirty="0" smtClean="0"/>
              <a:t>Pemakaian CNN terutama untuk image yang merupakan obyek dua dimensi.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57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Convolutioanl Layers: Local Connectivity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80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2763"/>
            <a:ext cx="10444217" cy="50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CNN: Volume pada Hidden Layer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81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49753" cy="49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Non-Linearity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6" y="1728814"/>
            <a:ext cx="10820607" cy="48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Pooling (pengumpulan)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Perlu memperkecil ukuran (downsample), namun bagaimana agar tetap menjaga informasi spatial?</a:t>
            </a:r>
          </a:p>
          <a:p>
            <a:r>
              <a:rPr lang="id-ID" dirty="0" smtClean="0"/>
              <a:t>Pooling tdk ada parameter / bobot (filter sederhana tanpa bobot).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83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48" y="3336268"/>
            <a:ext cx="8191052" cy="33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Representation Learning pada Deep CNN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81" y="2336908"/>
            <a:ext cx="11170299" cy="37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CNN untuk Classification: Feature 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85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9" y="1548786"/>
            <a:ext cx="10925711" cy="53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CNN untuk Classification: Class Probabilities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86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44" y="1446356"/>
            <a:ext cx="10908311" cy="55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Ekstraksi Fitur dan Convolution: Contoh Kasus Sederhana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Sebuah Arsitektur untuk Banyak Aplikasi</a:t>
            </a:r>
            <a:endParaRPr lang="id-ID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84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Sebuah Arsitektur untuk Banyak Aplikasi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88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34" y="1690688"/>
            <a:ext cx="10487070" cy="52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Classification: Breast Cancer Screening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89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0" y="1825625"/>
            <a:ext cx="1046191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Spatial Invariant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Perlu “shift/position invariant”, yaitu meski lokasi gambar tidak sama keduanya tetap dikenali sebagai gambar bunga.</a:t>
            </a:r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r>
              <a:rPr lang="id-ID" dirty="0" smtClean="0"/>
              <a:t>MLP sensitif terhadap lokasi pola/obyek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53" y="2893929"/>
            <a:ext cx="6609932" cy="2248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9272" y="5853797"/>
            <a:ext cx="3391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00" dirty="0" smtClean="0"/>
              <a:t>Gambar dari CMU. Introduction to Deep larning: </a:t>
            </a:r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29594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Object Detection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90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05" y="1690688"/>
            <a:ext cx="9788428" cy="52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Object Detection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91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10" y="1690688"/>
            <a:ext cx="8628085" cy="48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Semantic Segmentation: </a:t>
            </a:r>
            <a:br>
              <a:rPr lang="id-ID" dirty="0" smtClean="0"/>
            </a:br>
            <a:r>
              <a:rPr lang="id-ID" dirty="0" smtClean="0"/>
              <a:t>Fully Convolutional Networks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65" y="1925782"/>
            <a:ext cx="10030390" cy="45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Semanric Segmentation: </a:t>
            </a:r>
            <a:br>
              <a:rPr lang="id-ID" dirty="0" smtClean="0"/>
            </a:br>
            <a:r>
              <a:rPr lang="id-ID" dirty="0" smtClean="0"/>
              <a:t>Biomedical Image Analysis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93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08" y="1831514"/>
            <a:ext cx="10414558" cy="48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Pembelajaran Fitur Visual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Ekstraksi Fitur dan Convolution: Contoh Kasus Sederhana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CNN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Sebuah Arsitektur untuk Banyak Aplikasi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48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Ringkasan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Pembelajaran fitur perlu memperhatikan properti obyek aslinya</a:t>
            </a:r>
          </a:p>
          <a:p>
            <a:r>
              <a:rPr lang="id-ID" dirty="0" smtClean="0"/>
              <a:t>Pada image 2D informasi spatial perlu diakomodir</a:t>
            </a:r>
          </a:p>
          <a:p>
            <a:r>
              <a:rPr lang="id-ID" dirty="0" smtClean="0"/>
              <a:t>MLP tdk efektif untuk pembelajaran learning yg mempunyai info spatial</a:t>
            </a:r>
          </a:p>
          <a:p>
            <a:r>
              <a:rPr lang="id-ID" dirty="0" smtClean="0"/>
              <a:t>CNN dengan proses convolutional dan filternya merupakan pembelajaran fitur yg efektif untuk obyek 2D</a:t>
            </a:r>
          </a:p>
          <a:p>
            <a:r>
              <a:rPr lang="id-ID" dirty="0" smtClean="0"/>
              <a:t>Parameter sharing pada filtering dan didukung proses pooling membuat jumlah parameter dapat diminimalisir</a:t>
            </a:r>
          </a:p>
          <a:p>
            <a:r>
              <a:rPr lang="id-ID" dirty="0" smtClean="0"/>
              <a:t>Banyak aplikasi riil yang menggunakan CNN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7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Beberapa Istilah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Beberapa istilah yang perlu diketahui</a:t>
            </a:r>
          </a:p>
          <a:p>
            <a:pPr lvl="1"/>
            <a:r>
              <a:rPr lang="id-ID" dirty="0" smtClean="0"/>
              <a:t>Proses convolution, convolution layer</a:t>
            </a:r>
          </a:p>
          <a:p>
            <a:pPr lvl="1"/>
            <a:r>
              <a:rPr lang="id-ID" dirty="0" smtClean="0"/>
              <a:t>Filter/kernel</a:t>
            </a:r>
          </a:p>
          <a:p>
            <a:pPr lvl="1"/>
            <a:r>
              <a:rPr lang="id-ID" dirty="0" smtClean="0"/>
              <a:t>Receptive field</a:t>
            </a:r>
          </a:p>
          <a:p>
            <a:pPr lvl="1"/>
            <a:r>
              <a:rPr lang="id-ID" dirty="0" smtClean="0"/>
              <a:t>Spatial information</a:t>
            </a:r>
          </a:p>
          <a:p>
            <a:pPr lvl="1"/>
            <a:r>
              <a:rPr lang="id-ID" dirty="0" smtClean="0"/>
              <a:t>Parameter sharing</a:t>
            </a:r>
          </a:p>
          <a:p>
            <a:pPr lvl="1"/>
            <a:r>
              <a:rPr lang="id-ID" dirty="0" smtClean="0"/>
              <a:t>Pooling</a:t>
            </a:r>
          </a:p>
          <a:p>
            <a:pPr lvl="1"/>
            <a:r>
              <a:rPr lang="id-ID" dirty="0" smtClean="0"/>
              <a:t>Channel/dimensi</a:t>
            </a:r>
          </a:p>
          <a:p>
            <a:pPr lvl="1"/>
            <a:r>
              <a:rPr lang="id-ID" dirty="0" smtClean="0"/>
              <a:t>Pembelajaran fitur</a:t>
            </a:r>
          </a:p>
          <a:p>
            <a:pPr lvl="1"/>
            <a:r>
              <a:rPr lang="id-ID" dirty="0" smtClean="0"/>
              <a:t>Fungsi aktivasi non-linear</a:t>
            </a:r>
          </a:p>
          <a:p>
            <a:pPr lvl="1"/>
            <a:r>
              <a:rPr lang="id-ID" dirty="0" smtClean="0"/>
              <a:t>Unit penyearah linear (rectified liear unit), disingkat RelU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6B6F6-DAF4-4E5C-A984-91DBE56F6409}" type="slidenum">
              <a:rPr lang="id-ID" smtClean="0"/>
              <a:t>96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85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1506</Words>
  <Application>Microsoft Office PowerPoint</Application>
  <PresentationFormat>Widescreen</PresentationFormat>
  <Paragraphs>328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Convolutional Neural Networks</vt:lpstr>
      <vt:lpstr>Kerangka Bahasan</vt:lpstr>
      <vt:lpstr>Arsitektur Dasar Feed Forward Network </vt:lpstr>
      <vt:lpstr>Arsitektur Dasar Feed Forward Network (cont)</vt:lpstr>
      <vt:lpstr>Arsitektur Dasar Feed Forward Network (cont)</vt:lpstr>
      <vt:lpstr>Arsitektur Dasar Feed Forward Network (cont)</vt:lpstr>
      <vt:lpstr>Arsitektur Dasar Feed Forward Network (cont)</vt:lpstr>
      <vt:lpstr>Pembelajaran Fitur</vt:lpstr>
      <vt:lpstr>Spatial Invariant</vt:lpstr>
      <vt:lpstr>Spatial Invariant (cont)</vt:lpstr>
      <vt:lpstr>Spatial Invariant (cont)</vt:lpstr>
      <vt:lpstr>Spatial Invariant (cont)</vt:lpstr>
      <vt:lpstr>Kerangka Bahasan</vt:lpstr>
      <vt:lpstr>MLP tdk Efektif unt Obyek dg Info Spatial</vt:lpstr>
      <vt:lpstr>MLP tdk Efektif unt Obyek dg Info Spatial (cont)</vt:lpstr>
      <vt:lpstr>Menggunakan Struktur Spatial</vt:lpstr>
      <vt:lpstr>Menggunakan Struktur Spatial (cont)</vt:lpstr>
      <vt:lpstr>Menggunakan Filter untuk Mengekstrak Fitur</vt:lpstr>
      <vt:lpstr>Ekstraksi Fitur dengan Convolution/Scanning</vt:lpstr>
      <vt:lpstr>Kerangka Bahasan</vt:lpstr>
      <vt:lpstr>PowerPoint Presentation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Kerangka Bahasan</vt:lpstr>
      <vt:lpstr>CNN untuk Klasifikasi</vt:lpstr>
      <vt:lpstr>Convolutioanl Layers: Local Connectivity</vt:lpstr>
      <vt:lpstr>Convolutioanl Layers: Local Connectivity</vt:lpstr>
      <vt:lpstr>CNN: Volume pada Hidden Layer</vt:lpstr>
      <vt:lpstr>Non-Linearity</vt:lpstr>
      <vt:lpstr>Pooling (pengumpulan)</vt:lpstr>
      <vt:lpstr>Representation Learning pada Deep CNN</vt:lpstr>
      <vt:lpstr>CNN untuk Classification: Feature Learning</vt:lpstr>
      <vt:lpstr>CNN untuk Classification: Class Probabilities</vt:lpstr>
      <vt:lpstr>Kerangka Bahasan</vt:lpstr>
      <vt:lpstr>Sebuah Arsitektur untuk Banyak Aplikasi</vt:lpstr>
      <vt:lpstr>Classification: Breast Cancer Screening</vt:lpstr>
      <vt:lpstr>Object Detection</vt:lpstr>
      <vt:lpstr>Object Detection (cont)</vt:lpstr>
      <vt:lpstr>Semantic Segmentation:  Fully Convolutional Networks</vt:lpstr>
      <vt:lpstr>Semanric Segmentation:  Biomedical Image Analysis</vt:lpstr>
      <vt:lpstr>Kerangka Bahasan</vt:lpstr>
      <vt:lpstr>Ringkasan</vt:lpstr>
      <vt:lpstr>Beberapa Istilah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MOCH. ARIF BIJAKSANA</dc:creator>
  <cp:lastModifiedBy>MOCH. ARIF BIJAKSANA</cp:lastModifiedBy>
  <cp:revision>73</cp:revision>
  <dcterms:created xsi:type="dcterms:W3CDTF">2021-04-18T15:08:42Z</dcterms:created>
  <dcterms:modified xsi:type="dcterms:W3CDTF">2021-04-19T07:21:08Z</dcterms:modified>
</cp:coreProperties>
</file>